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uRWT0IFcweaSHYESzyF4prAM3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3123516cd1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g33123516cd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f9e087785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2f9e0877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6b82bd910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26b82bd9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55743e32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355743e3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f9e087785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2f9e08778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dc082935993e088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6dc082935993e08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f9e087785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2f9e08778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Mention that spec sheet is used in industry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6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218650" y="1132975"/>
            <a:ext cx="8728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  <a:defRPr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 1">
  <p:cSld name="TITLE_AND_BODY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6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218650" y="1132975"/>
            <a:ext cx="425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  <a:defRPr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2" type="body"/>
          </p:nvPr>
        </p:nvSpPr>
        <p:spPr>
          <a:xfrm>
            <a:off x="4471750" y="1132975"/>
            <a:ext cx="425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  <a:defRPr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image" Target="../media/image12.gif"/><Relationship Id="rId3" Type="http://schemas.openxmlformats.org/officeDocument/2006/relationships/image" Target="../media/image22.gi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456350"/>
            <a:ext cx="9143550" cy="6914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/>
          <p:nvPr/>
        </p:nvSpPr>
        <p:spPr>
          <a:xfrm>
            <a:off x="385290" y="4645890"/>
            <a:ext cx="2056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50" lIns="67500" spcFirstLastPara="1" rIns="67500" wrap="square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" y="-2"/>
            <a:ext cx="9143550" cy="91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920" y="4551930"/>
            <a:ext cx="875340" cy="27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5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11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33.png"/><Relationship Id="rId5" Type="http://schemas.openxmlformats.org/officeDocument/2006/relationships/image" Target="../media/image3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t.com/resource/en/datasheet/stm32f401re.pdf" TargetMode="External"/><Relationship Id="rId4" Type="http://schemas.openxmlformats.org/officeDocument/2006/relationships/hyperlink" Target="https://www.st.com/resource/en/user_manual/um1724-stm32-nucleo64-boards-mb1136-stmicroelectronics.pdf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28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3123516cd1_0_3"/>
          <p:cNvSpPr txBox="1"/>
          <p:nvPr/>
        </p:nvSpPr>
        <p:spPr>
          <a:xfrm>
            <a:off x="0" y="796500"/>
            <a:ext cx="78861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 2 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3200"/>
          </a:p>
        </p:txBody>
      </p:sp>
      <p:pic>
        <p:nvPicPr>
          <p:cNvPr id="27" name="Google Shape;27;g33123516cd1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125" y="411400"/>
            <a:ext cx="3691750" cy="16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g33123516cd1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222" y="2571750"/>
            <a:ext cx="1918450" cy="19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33123516cd1_0_3"/>
          <p:cNvSpPr txBox="1"/>
          <p:nvPr>
            <p:ph idx="4294967295" type="body"/>
          </p:nvPr>
        </p:nvSpPr>
        <p:spPr>
          <a:xfrm>
            <a:off x="2048250" y="1983000"/>
            <a:ext cx="52944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Attendance QR (Week 3, Session 2)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type="title"/>
          </p:nvPr>
        </p:nvSpPr>
        <p:spPr>
          <a:xfrm>
            <a:off x="444874" y="471650"/>
            <a:ext cx="5169413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Programming/Debugging Interface</a:t>
            </a:r>
            <a:endParaRPr/>
          </a:p>
        </p:txBody>
      </p:sp>
      <p:sp>
        <p:nvSpPr>
          <p:cNvPr id="102" name="Google Shape;102;p9"/>
          <p:cNvSpPr txBox="1"/>
          <p:nvPr>
            <p:ph idx="1" type="body"/>
          </p:nvPr>
        </p:nvSpPr>
        <p:spPr>
          <a:xfrm>
            <a:off x="369398" y="1215700"/>
            <a:ext cx="447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STM32 offers two kinds of programming/debugging interfaces: Serial Wire Debug (</a:t>
            </a:r>
            <a:r>
              <a:rPr b="1" lang="en-US">
                <a:solidFill>
                  <a:schemeClr val="dk1"/>
                </a:solidFill>
              </a:rPr>
              <a:t>SWD</a:t>
            </a:r>
            <a:r>
              <a:rPr lang="en-US">
                <a:solidFill>
                  <a:schemeClr val="dk1"/>
                </a:solidFill>
              </a:rPr>
              <a:t>) and </a:t>
            </a:r>
            <a:r>
              <a:rPr b="1" lang="en-US">
                <a:solidFill>
                  <a:schemeClr val="dk1"/>
                </a:solidFill>
              </a:rPr>
              <a:t>JTAG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SWD is 2-pin interface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JTAG is more complex but more features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External debugger (</a:t>
            </a:r>
            <a:r>
              <a:rPr b="1" lang="en-US">
                <a:solidFill>
                  <a:schemeClr val="dk1"/>
                </a:solidFill>
              </a:rPr>
              <a:t>ST-LINK</a:t>
            </a:r>
            <a:r>
              <a:rPr lang="en-US">
                <a:solidFill>
                  <a:schemeClr val="dk1"/>
                </a:solidFill>
              </a:rPr>
              <a:t> usually) is needed to translate communication into something the STM32 accepts.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Our dev board has a debugger built-in and allows programming via USB.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b="1" lang="en-US">
                <a:solidFill>
                  <a:schemeClr val="dk1"/>
                </a:solidFill>
              </a:rPr>
              <a:t>Reset circuit </a:t>
            </a:r>
            <a:r>
              <a:rPr lang="en-US">
                <a:solidFill>
                  <a:schemeClr val="dk1"/>
                </a:solidFill>
              </a:rPr>
              <a:t>to safely reset to stable state.</a:t>
            </a:r>
            <a:endParaRPr/>
          </a:p>
        </p:txBody>
      </p:sp>
      <p:pic>
        <p:nvPicPr>
          <p:cNvPr descr="ST-LINK/V2 STMICROELECTRONICS, In Circuit Debugger/Programmer, For STM8 &amp;  STM32, SWIM and JTAG Serial Wire Debugging Interfaces | Newark Electronics" id="103" name="Google Shape;1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897" y="1306838"/>
            <a:ext cx="1681478" cy="1356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4228" y="2939231"/>
            <a:ext cx="3676783" cy="145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5">
            <a:alphaModFix/>
          </a:blip>
          <a:srcRect b="16587" l="4805" r="5371" t="33599"/>
          <a:stretch/>
        </p:blipFill>
        <p:spPr>
          <a:xfrm>
            <a:off x="6717775" y="1406412"/>
            <a:ext cx="2317673" cy="11569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9"/>
          <p:cNvSpPr/>
          <p:nvPr/>
        </p:nvSpPr>
        <p:spPr>
          <a:xfrm>
            <a:off x="7601813" y="1795850"/>
            <a:ext cx="549600" cy="550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444874" y="471650"/>
            <a:ext cx="4934845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Bulk Capacitor</a:t>
            </a:r>
            <a:endParaRPr/>
          </a:p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330000" y="1146950"/>
            <a:ext cx="39888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 sz="1600">
                <a:solidFill>
                  <a:schemeClr val="dk1"/>
                </a:solidFill>
              </a:rPr>
              <a:t>What is needed?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 sz="1600">
                <a:solidFill>
                  <a:schemeClr val="dk1"/>
                </a:solidFill>
              </a:rPr>
              <a:t>Software: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 sz="1600">
                <a:solidFill>
                  <a:schemeClr val="dk1"/>
                </a:solidFill>
              </a:rPr>
              <a:t>STM32CubeIDE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4423100" y="1515475"/>
            <a:ext cx="39888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 sz="1600">
                <a:solidFill>
                  <a:schemeClr val="dk1"/>
                </a:solidFill>
              </a:rPr>
              <a:t>Hardware: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600">
                <a:solidFill>
                  <a:schemeClr val="dk1"/>
                </a:solidFill>
              </a:rPr>
              <a:t>NUCLEO-F401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600">
                <a:solidFill>
                  <a:schemeClr val="dk1"/>
                </a:solidFill>
              </a:rPr>
              <a:t>DMM/Oscilloscope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600">
                <a:solidFill>
                  <a:schemeClr val="dk1"/>
                </a:solidFill>
              </a:rPr>
              <a:t>Breadboard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600">
                <a:solidFill>
                  <a:schemeClr val="dk1"/>
                </a:solidFill>
              </a:rPr>
              <a:t>x</a:t>
            </a:r>
            <a:r>
              <a:rPr lang="en-US" sz="1600">
                <a:solidFill>
                  <a:schemeClr val="dk1"/>
                </a:solidFill>
              </a:rPr>
              <a:t>2 Wires</a:t>
            </a:r>
            <a:endParaRPr sz="1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600">
                <a:solidFill>
                  <a:schemeClr val="dk1"/>
                </a:solidFill>
              </a:rPr>
              <a:t>x1 </a:t>
            </a:r>
            <a:r>
              <a:rPr lang="en-US" sz="1600">
                <a:solidFill>
                  <a:schemeClr val="dk1"/>
                </a:solidFill>
              </a:rPr>
              <a:t>1mF (or other) Capacitor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600">
                <a:solidFill>
                  <a:schemeClr val="dk1"/>
                </a:solidFill>
              </a:rPr>
              <a:t>x1 </a:t>
            </a:r>
            <a:r>
              <a:rPr lang="en-US" sz="1600">
                <a:solidFill>
                  <a:schemeClr val="dk1"/>
                </a:solidFill>
              </a:rPr>
              <a:t>1kΩ (or other) Resistor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600">
                <a:solidFill>
                  <a:schemeClr val="dk1"/>
                </a:solidFill>
              </a:rPr>
              <a:t>x1 </a:t>
            </a:r>
            <a:r>
              <a:rPr lang="en-US" sz="1600">
                <a:solidFill>
                  <a:schemeClr val="dk1"/>
                </a:solidFill>
              </a:rPr>
              <a:t>470Ω Resistor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f9e087785_0_3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Bulk Capacitor</a:t>
            </a:r>
            <a:endParaRPr/>
          </a:p>
        </p:txBody>
      </p:sp>
      <p:sp>
        <p:nvSpPr>
          <p:cNvPr id="119" name="Google Shape;119;g32f9e087785_0_3"/>
          <p:cNvSpPr txBox="1"/>
          <p:nvPr>
            <p:ph idx="1" type="body"/>
          </p:nvPr>
        </p:nvSpPr>
        <p:spPr>
          <a:xfrm>
            <a:off x="330000" y="1146950"/>
            <a:ext cx="39888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Polarized vs </a:t>
            </a:r>
            <a:r>
              <a:rPr lang="en-US">
                <a:solidFill>
                  <a:schemeClr val="dk1"/>
                </a:solidFill>
              </a:rPr>
              <a:t>Non-Polarized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Ceramics/Film (No Polarity)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Code system for parameters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Used for lower capacitance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Electrolytic: Aluminum/Tantalum (Polarized)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Char char="▶"/>
            </a:pPr>
            <a:r>
              <a:rPr b="1" lang="en-US" u="sng">
                <a:solidFill>
                  <a:srgbClr val="CC0000"/>
                </a:solidFill>
              </a:rPr>
              <a:t>WILL EXPLODE IF USED IN REVERSE. READ SCHEMATIC</a:t>
            </a:r>
            <a:endParaRPr b="1" u="sng">
              <a:solidFill>
                <a:srgbClr val="CC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White line usually a polarity marker for capacitor cathode</a:t>
            </a:r>
            <a:endParaRPr b="1" u="sng">
              <a:solidFill>
                <a:srgbClr val="CC0000"/>
              </a:solidFill>
            </a:endParaRPr>
          </a:p>
        </p:txBody>
      </p:sp>
      <p:pic>
        <p:nvPicPr>
          <p:cNvPr id="120" name="Google Shape;120;g32f9e087785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50" y="779525"/>
            <a:ext cx="3736850" cy="373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g32f9e087785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575" y="2354975"/>
            <a:ext cx="61495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32f9e087785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0275" y="2149150"/>
            <a:ext cx="614950" cy="4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/>
          <p:nvPr>
            <p:ph type="title"/>
          </p:nvPr>
        </p:nvSpPr>
        <p:spPr>
          <a:xfrm>
            <a:off x="444874" y="471650"/>
            <a:ext cx="4934845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Bulk Capacitor</a:t>
            </a:r>
            <a:endParaRPr/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444874" y="1750381"/>
            <a:ext cx="3321194" cy="1958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Pins on dev-board correspond to pins on the STM32 microcontroller:</a:t>
            </a:r>
            <a:endParaRPr/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We will use D8 on the dev board or pin PA9 on the STM32</a:t>
            </a:r>
            <a:endParaRPr/>
          </a:p>
        </p:txBody>
      </p:sp>
      <p:pic>
        <p:nvPicPr>
          <p:cNvPr descr="Nucleo F401RE — Zephyr Project Documentation" id="129" name="Google Shape;1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785" y="1005058"/>
            <a:ext cx="4598341" cy="344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475" y="848325"/>
            <a:ext cx="4098725" cy="37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2"/>
          <p:cNvSpPr txBox="1"/>
          <p:nvPr>
            <p:ph type="title"/>
          </p:nvPr>
        </p:nvSpPr>
        <p:spPr>
          <a:xfrm>
            <a:off x="444874" y="471650"/>
            <a:ext cx="4934845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Bulk Capacitor</a:t>
            </a:r>
            <a:endParaRPr/>
          </a:p>
        </p:txBody>
      </p:sp>
      <p:sp>
        <p:nvSpPr>
          <p:cNvPr id="136" name="Google Shape;136;p12"/>
          <p:cNvSpPr txBox="1"/>
          <p:nvPr>
            <p:ph idx="1" type="body"/>
          </p:nvPr>
        </p:nvSpPr>
        <p:spPr>
          <a:xfrm>
            <a:off x="330000" y="1146950"/>
            <a:ext cx="504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Open STM32CubeIDE -&gt; Open Project -&gt; Open .ioc file 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Select PA9 and choose GPIO_Output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Save the file to generate updated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Add following code to while loop: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00" y="2465750"/>
            <a:ext cx="39909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6b82bd910_0_4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Bulk Capacitor</a:t>
            </a:r>
            <a:endParaRPr/>
          </a:p>
        </p:txBody>
      </p:sp>
      <p:sp>
        <p:nvSpPr>
          <p:cNvPr id="143" name="Google Shape;143;g326b82bd910_0_4"/>
          <p:cNvSpPr txBox="1"/>
          <p:nvPr>
            <p:ph idx="1" type="body"/>
          </p:nvPr>
        </p:nvSpPr>
        <p:spPr>
          <a:xfrm>
            <a:off x="330000" y="1146950"/>
            <a:ext cx="53427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Add components on breadboard </a:t>
            </a:r>
            <a:r>
              <a:rPr lang="en-US">
                <a:solidFill>
                  <a:schemeClr val="dk1"/>
                </a:solidFill>
              </a:rPr>
              <a:t>connected like the right: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Compile and run the code in the IDE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Use oscilloscope or DMM to measure the voltage across the capacitor and notice how it slowly changes voltage despite the almost instantaneous voltage change on the D8 pin.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Time constant (𝜏) = Total Resistance * Total Capacitance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𝜏 = (470Ω + 1kΩ) * (1mF) = 1.47 seconds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Larger 𝜏 means capacitor will charge and discharge at a slower rate.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4" name="Google Shape;144;g326b82bd91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625" y="1789625"/>
            <a:ext cx="3379563" cy="226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326b82bd910_0_4"/>
          <p:cNvCxnSpPr/>
          <p:nvPr/>
        </p:nvCxnSpPr>
        <p:spPr>
          <a:xfrm>
            <a:off x="7379963" y="1248375"/>
            <a:ext cx="150300" cy="9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g326b82bd910_0_4"/>
          <p:cNvSpPr txBox="1"/>
          <p:nvPr/>
        </p:nvSpPr>
        <p:spPr>
          <a:xfrm>
            <a:off x="7001950" y="903975"/>
            <a:ext cx="817200" cy="34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+ </a:t>
            </a:r>
            <a:r>
              <a:rPr lang="en-US">
                <a:solidFill>
                  <a:srgbClr val="FF0000"/>
                </a:solidFill>
              </a:rPr>
              <a:t>Probe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" name="Google Shape;147;g326b82bd910_0_4"/>
          <p:cNvSpPr txBox="1"/>
          <p:nvPr/>
        </p:nvSpPr>
        <p:spPr>
          <a:xfrm>
            <a:off x="8301925" y="903975"/>
            <a:ext cx="817200" cy="34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Probe</a:t>
            </a:r>
            <a:endParaRPr/>
          </a:p>
        </p:txBody>
      </p:sp>
      <p:cxnSp>
        <p:nvCxnSpPr>
          <p:cNvPr id="148" name="Google Shape;148;g326b82bd910_0_4"/>
          <p:cNvCxnSpPr/>
          <p:nvPr/>
        </p:nvCxnSpPr>
        <p:spPr>
          <a:xfrm>
            <a:off x="8727450" y="1256625"/>
            <a:ext cx="140700" cy="9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g326b82bd910_0_4"/>
          <p:cNvSpPr txBox="1"/>
          <p:nvPr/>
        </p:nvSpPr>
        <p:spPr>
          <a:xfrm>
            <a:off x="5764425" y="998600"/>
            <a:ext cx="754800" cy="34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D8 Pin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0" name="Google Shape;150;g326b82bd910_0_4"/>
          <p:cNvCxnSpPr>
            <a:stCxn id="149" idx="2"/>
          </p:cNvCxnSpPr>
          <p:nvPr/>
        </p:nvCxnSpPr>
        <p:spPr>
          <a:xfrm>
            <a:off x="6141825" y="1343000"/>
            <a:ext cx="10200" cy="8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g326b82bd910_0_4"/>
          <p:cNvSpPr txBox="1"/>
          <p:nvPr/>
        </p:nvSpPr>
        <p:spPr>
          <a:xfrm>
            <a:off x="5939025" y="4403875"/>
            <a:ext cx="580200" cy="34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GND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2" name="Google Shape;152;g326b82bd910_0_4"/>
          <p:cNvCxnSpPr>
            <a:stCxn id="151" idx="0"/>
          </p:cNvCxnSpPr>
          <p:nvPr/>
        </p:nvCxnSpPr>
        <p:spPr>
          <a:xfrm rot="10800000">
            <a:off x="6176625" y="3840775"/>
            <a:ext cx="52500" cy="5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55743e325_0_5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100"/>
              <a:t>Supplemental Demo: Flickering Light</a:t>
            </a:r>
            <a:endParaRPr sz="2100"/>
          </a:p>
        </p:txBody>
      </p:sp>
      <p:sp>
        <p:nvSpPr>
          <p:cNvPr id="158" name="Google Shape;158;g3355743e325_0_5"/>
          <p:cNvSpPr txBox="1"/>
          <p:nvPr>
            <p:ph idx="1" type="body"/>
          </p:nvPr>
        </p:nvSpPr>
        <p:spPr>
          <a:xfrm>
            <a:off x="330000" y="1146950"/>
            <a:ext cx="53427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Char char="▶"/>
            </a:pPr>
            <a:r>
              <a:rPr lang="en-US" sz="1200">
                <a:solidFill>
                  <a:schemeClr val="dk1"/>
                </a:solidFill>
              </a:rPr>
              <a:t>Situation: A surgical room uses one LED for lighting. The lighting controls are in a room with heavy machinery in motion which vibrate and cause low frequency electrical noise in the system, resulting in flickering lights. A surgeon has an open heart surgery scheduled and needs consistent lighting for 6 hours of surgery. Use capacitors to fix the flickering.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▶"/>
            </a:pPr>
            <a:r>
              <a:rPr lang="en-US" sz="1200">
                <a:solidFill>
                  <a:schemeClr val="dk1"/>
                </a:solidFill>
              </a:rPr>
              <a:t>Solution: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Char char="▶"/>
            </a:pPr>
            <a:r>
              <a:rPr lang="en-US" sz="1200">
                <a:solidFill>
                  <a:schemeClr val="dk1"/>
                </a:solidFill>
              </a:rPr>
              <a:t>Add components on breadboard connected like the right: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Char char="▶"/>
            </a:pPr>
            <a:r>
              <a:rPr lang="en-US" sz="1200">
                <a:solidFill>
                  <a:schemeClr val="dk1"/>
                </a:solidFill>
              </a:rPr>
              <a:t>Time constant (𝜏) = Total Resistance * Total Capacitance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𝜏 = (470Ω + 1kΩ) * (1mF) = 1.47 seconds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Larger 𝜏 means capacitor will charge and discharge at a slower rate.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9" name="Google Shape;159;g3355743e32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425" y="1164050"/>
            <a:ext cx="3166500" cy="281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355743e325_0_5"/>
          <p:cNvSpPr/>
          <p:nvPr/>
        </p:nvSpPr>
        <p:spPr>
          <a:xfrm>
            <a:off x="5993675" y="2286450"/>
            <a:ext cx="1034700" cy="7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355743e325_0_5"/>
          <p:cNvSpPr txBox="1"/>
          <p:nvPr/>
        </p:nvSpPr>
        <p:spPr>
          <a:xfrm>
            <a:off x="6130775" y="2343450"/>
            <a:ext cx="76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+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STM32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(output)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f9e087785_0_20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Reference: Multimeter</a:t>
            </a:r>
            <a:endParaRPr/>
          </a:p>
        </p:txBody>
      </p:sp>
      <p:sp>
        <p:nvSpPr>
          <p:cNvPr id="167" name="Google Shape;167;g32f9e087785_0_20"/>
          <p:cNvSpPr txBox="1"/>
          <p:nvPr>
            <p:ph idx="1" type="body"/>
          </p:nvPr>
        </p:nvSpPr>
        <p:spPr>
          <a:xfrm>
            <a:off x="330000" y="1146950"/>
            <a:ext cx="53427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How to use a multimeter: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Can use probes or alligator clips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Range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Reading 0 or near zero(unexpected?)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Test your power supply and leads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Continuity test your jumper wires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Are you on the right function? (</a:t>
            </a:r>
            <a:r>
              <a:rPr lang="en-US" u="sng">
                <a:solidFill>
                  <a:schemeClr val="dk1"/>
                </a:solidFill>
              </a:rPr>
              <a:t>- -</a:t>
            </a:r>
            <a:r>
              <a:rPr lang="en-US">
                <a:solidFill>
                  <a:schemeClr val="dk1"/>
                </a:solidFill>
              </a:rPr>
              <a:t>V ≠ ~V)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Are you on the right range? (Adjust the units: μ,m,K)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g32f9e087785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75" y="579699"/>
            <a:ext cx="3546250" cy="230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2f9e087785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575" y="2883975"/>
            <a:ext cx="1730974" cy="146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2f9e087785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550" y="2884749"/>
            <a:ext cx="1815275" cy="14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dc082935993e088_2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Reference: Multimeter</a:t>
            </a:r>
            <a:endParaRPr/>
          </a:p>
        </p:txBody>
      </p:sp>
      <p:sp>
        <p:nvSpPr>
          <p:cNvPr id="176" name="Google Shape;176;g6dc082935993e088_2"/>
          <p:cNvSpPr txBox="1"/>
          <p:nvPr>
            <p:ph idx="1" type="body"/>
          </p:nvPr>
        </p:nvSpPr>
        <p:spPr>
          <a:xfrm>
            <a:off x="330000" y="1146950"/>
            <a:ext cx="42984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How to use a multimeter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Can use probes or alligator clips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7" name="Google Shape;177;g6dc082935993e088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82" y="1901163"/>
            <a:ext cx="2726252" cy="20438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g6dc082935993e088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475" y="1900225"/>
            <a:ext cx="2726249" cy="204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g6dc082935993e088_2"/>
          <p:cNvSpPr txBox="1"/>
          <p:nvPr/>
        </p:nvSpPr>
        <p:spPr>
          <a:xfrm>
            <a:off x="1209300" y="4218850"/>
            <a:ext cx="2802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Voltage</a:t>
            </a:r>
            <a:endParaRPr/>
          </a:p>
        </p:txBody>
      </p:sp>
      <p:sp>
        <p:nvSpPr>
          <p:cNvPr id="180" name="Google Shape;180;g6dc082935993e088_2"/>
          <p:cNvSpPr txBox="1"/>
          <p:nvPr/>
        </p:nvSpPr>
        <p:spPr>
          <a:xfrm>
            <a:off x="5341400" y="4218850"/>
            <a:ext cx="2802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Current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f9e087785_0_34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Reference: </a:t>
            </a:r>
            <a:r>
              <a:rPr lang="en-US"/>
              <a:t>Oscilloscope</a:t>
            </a:r>
            <a:endParaRPr/>
          </a:p>
        </p:txBody>
      </p:sp>
      <p:sp>
        <p:nvSpPr>
          <p:cNvPr id="186" name="Google Shape;186;g32f9e087785_0_34"/>
          <p:cNvSpPr txBox="1"/>
          <p:nvPr>
            <p:ph idx="1" type="body"/>
          </p:nvPr>
        </p:nvSpPr>
        <p:spPr>
          <a:xfrm>
            <a:off x="330000" y="1146950"/>
            <a:ext cx="49347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How to use an </a:t>
            </a:r>
            <a:r>
              <a:rPr lang="en-US">
                <a:solidFill>
                  <a:schemeClr val="dk1"/>
                </a:solidFill>
              </a:rPr>
              <a:t>oscilloscope</a:t>
            </a:r>
            <a:r>
              <a:rPr lang="en-US">
                <a:solidFill>
                  <a:schemeClr val="dk1"/>
                </a:solidFill>
              </a:rPr>
              <a:t> (o-scope):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Uses BNC connector (twist and lock)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“Channels” display output waveform of the voltage(Y-axis) vs time(X-axis)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Use the correct leads: signal hook and ground clip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Ensure the scale is at 1X not 100X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You can test your lead by hooking to the 2V hook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“Autoscale” adjusts the waveform view for a clearer view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Axes are not labeled. Your data is </a:t>
            </a:r>
            <a:r>
              <a:rPr lang="en-US">
                <a:solidFill>
                  <a:schemeClr val="dk1"/>
                </a:solidFill>
              </a:rPr>
              <a:t>displayed on “measure”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g32f9e087785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175" y="3044225"/>
            <a:ext cx="1761025" cy="17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2f9e087785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350" y="1011000"/>
            <a:ext cx="3614626" cy="203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 txBox="1"/>
          <p:nvPr>
            <p:ph idx="1" type="subTitle"/>
          </p:nvPr>
        </p:nvSpPr>
        <p:spPr>
          <a:xfrm>
            <a:off x="388175" y="36134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IEEE - CSULB Branch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/>
          </a:p>
        </p:txBody>
      </p:sp>
      <p:sp>
        <p:nvSpPr>
          <p:cNvPr id="35" name="Google Shape;35;p1"/>
          <p:cNvSpPr txBox="1"/>
          <p:nvPr/>
        </p:nvSpPr>
        <p:spPr>
          <a:xfrm>
            <a:off x="752400" y="1933750"/>
            <a:ext cx="78861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Meeting 3 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STM32 Design Requirements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125" y="411400"/>
            <a:ext cx="3691750" cy="16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/>
        </p:nvSpPr>
        <p:spPr>
          <a:xfrm>
            <a:off x="1018095" y="1740768"/>
            <a:ext cx="7107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  <a:t>Join us next meeting for STM32 </a:t>
            </a:r>
            <a:r>
              <a:rPr b="1" lang="en-US" sz="2400">
                <a:solidFill>
                  <a:srgbClr val="0066A1"/>
                </a:solidFill>
              </a:rPr>
              <a:t>Peripherals</a:t>
            </a:r>
            <a: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b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066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  <a:t>Nothing new is needed for next week.</a:t>
            </a:r>
            <a:b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title"/>
          </p:nvPr>
        </p:nvSpPr>
        <p:spPr>
          <a:xfrm>
            <a:off x="438650" y="307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42" name="Google Shape;42;p2"/>
          <p:cNvSpPr txBox="1"/>
          <p:nvPr>
            <p:ph idx="1" type="body"/>
          </p:nvPr>
        </p:nvSpPr>
        <p:spPr>
          <a:xfrm>
            <a:off x="535975" y="863550"/>
            <a:ext cx="5193000" cy="3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/>
              <a:t>Introduction to Datasheets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Power Requirements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Decoupling and Bulk Capacitors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Clock Signals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Programming/Debugging Interface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Reset Circuit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/>
              <a:t>Demo: Bulk Capacitor</a:t>
            </a:r>
            <a:endParaRPr sz="18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/>
              <a:t>Supplemental Demo: Flickering Lights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Introduction to Datasheets</a:t>
            </a:r>
            <a:endParaRPr/>
          </a:p>
        </p:txBody>
      </p:sp>
      <p:sp>
        <p:nvSpPr>
          <p:cNvPr id="48" name="Google Shape;48;p3"/>
          <p:cNvSpPr txBox="1"/>
          <p:nvPr>
            <p:ph idx="1" type="body"/>
          </p:nvPr>
        </p:nvSpPr>
        <p:spPr>
          <a:xfrm>
            <a:off x="352874" y="1356075"/>
            <a:ext cx="471789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b="1" lang="en-US">
                <a:solidFill>
                  <a:schemeClr val="dk1"/>
                </a:solidFill>
              </a:rPr>
              <a:t>Datasheets</a:t>
            </a:r>
            <a:r>
              <a:rPr lang="en-US">
                <a:solidFill>
                  <a:schemeClr val="dk1"/>
                </a:solidFill>
              </a:rPr>
              <a:t>, or specs, are technical documents provided by the manufacturer that contain detailed information about a product: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Electrical (or other characteristics)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Pinout and configuration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Peripherals and functionality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b="1" lang="en-US">
                <a:solidFill>
                  <a:schemeClr val="dk1"/>
                </a:solidFill>
              </a:rPr>
              <a:t>Critical tool</a:t>
            </a:r>
            <a:r>
              <a:rPr lang="en-US">
                <a:solidFill>
                  <a:schemeClr val="dk1"/>
                </a:solidFill>
              </a:rPr>
              <a:t> for the engineer, but takes practice.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We will reference the </a:t>
            </a:r>
            <a:r>
              <a:rPr lang="en-US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datasheet</a:t>
            </a:r>
            <a:r>
              <a:rPr lang="en-US">
                <a:solidFill>
                  <a:schemeClr val="dk1"/>
                </a:solidFill>
              </a:rPr>
              <a:t> for our STM32.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Recommend to read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NUCLEO Board User Manual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" name="Google Shape;4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0764" y="754540"/>
            <a:ext cx="3744139" cy="36344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Power Requirements</a:t>
            </a:r>
            <a:endParaRPr/>
          </a:p>
        </p:txBody>
      </p:sp>
      <p:sp>
        <p:nvSpPr>
          <p:cNvPr id="55" name="Google Shape;55;p4"/>
          <p:cNvSpPr txBox="1"/>
          <p:nvPr>
            <p:ph idx="1" type="body"/>
          </p:nvPr>
        </p:nvSpPr>
        <p:spPr>
          <a:xfrm>
            <a:off x="275399" y="1190125"/>
            <a:ext cx="4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Electronic components require </a:t>
            </a:r>
            <a:r>
              <a:rPr b="1" lang="en-US">
                <a:solidFill>
                  <a:schemeClr val="dk1"/>
                </a:solidFill>
              </a:rPr>
              <a:t>electrical power</a:t>
            </a:r>
            <a:r>
              <a:rPr lang="en-US">
                <a:solidFill>
                  <a:schemeClr val="dk1"/>
                </a:solidFill>
              </a:rPr>
              <a:t> to function and typically have specifications based on: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Supply voltage </a:t>
            </a:r>
            <a:r>
              <a:rPr lang="en-US">
                <a:solidFill>
                  <a:schemeClr val="dk1"/>
                </a:solidFill>
              </a:rPr>
              <a:t>(1)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Current Characteristics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(2)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Ambient Temperature </a:t>
            </a:r>
            <a:r>
              <a:rPr lang="en-US">
                <a:solidFill>
                  <a:schemeClr val="dk1"/>
                </a:solidFill>
              </a:rPr>
              <a:t>impact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on </a:t>
            </a:r>
            <a:r>
              <a:rPr lang="en-US">
                <a:solidFill>
                  <a:schemeClr val="dk1"/>
                </a:solidFill>
              </a:rPr>
              <a:t>power consumption (3)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Noise tolerance</a:t>
            </a:r>
            <a:endParaRPr/>
          </a:p>
        </p:txBody>
      </p:sp>
      <p:pic>
        <p:nvPicPr>
          <p:cNvPr id="56" name="Google Shape;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3024" y="2469783"/>
            <a:ext cx="3753520" cy="184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653" y="3728361"/>
            <a:ext cx="2362466" cy="943489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4763" y="907708"/>
            <a:ext cx="3910043" cy="115378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"/>
          <p:cNvSpPr txBox="1"/>
          <p:nvPr/>
        </p:nvSpPr>
        <p:spPr>
          <a:xfrm>
            <a:off x="6874729" y="599931"/>
            <a:ext cx="9719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/>
          </a:p>
        </p:txBody>
      </p:sp>
      <p:sp>
        <p:nvSpPr>
          <p:cNvPr id="60" name="Google Shape;60;p4"/>
          <p:cNvSpPr txBox="1"/>
          <p:nvPr/>
        </p:nvSpPr>
        <p:spPr>
          <a:xfrm>
            <a:off x="2405731" y="3391225"/>
            <a:ext cx="9719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/>
          </a:p>
        </p:txBody>
      </p:sp>
      <p:sp>
        <p:nvSpPr>
          <p:cNvPr id="61" name="Google Shape;61;p4"/>
          <p:cNvSpPr txBox="1"/>
          <p:nvPr/>
        </p:nvSpPr>
        <p:spPr>
          <a:xfrm>
            <a:off x="6874729" y="2162006"/>
            <a:ext cx="7641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Power Requirements (cntd.)</a:t>
            </a:r>
            <a:endParaRPr/>
          </a:p>
        </p:txBody>
      </p:sp>
      <p:sp>
        <p:nvSpPr>
          <p:cNvPr id="67" name="Google Shape;67;p5"/>
          <p:cNvSpPr txBox="1"/>
          <p:nvPr>
            <p:ph idx="1" type="body"/>
          </p:nvPr>
        </p:nvSpPr>
        <p:spPr>
          <a:xfrm>
            <a:off x="355677" y="1146950"/>
            <a:ext cx="5445414" cy="3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b="1" lang="en-US">
                <a:solidFill>
                  <a:schemeClr val="dk1"/>
                </a:solidFill>
              </a:rPr>
              <a:t>Voltage regulators </a:t>
            </a:r>
            <a:r>
              <a:rPr lang="en-US">
                <a:solidFill>
                  <a:schemeClr val="dk1"/>
                </a:solidFill>
              </a:rPr>
              <a:t>are used to provide a </a:t>
            </a:r>
            <a:r>
              <a:rPr b="1" lang="en-US">
                <a:solidFill>
                  <a:schemeClr val="dk1"/>
                </a:solidFill>
              </a:rPr>
              <a:t>stable </a:t>
            </a:r>
            <a:r>
              <a:rPr lang="en-US">
                <a:solidFill>
                  <a:schemeClr val="dk1"/>
                </a:solidFill>
              </a:rPr>
              <a:t>and </a:t>
            </a:r>
            <a:r>
              <a:rPr b="1" lang="en-US">
                <a:solidFill>
                  <a:schemeClr val="dk1"/>
                </a:solidFill>
              </a:rPr>
              <a:t>constant output voltage</a:t>
            </a:r>
            <a:r>
              <a:rPr lang="en-US">
                <a:solidFill>
                  <a:schemeClr val="dk1"/>
                </a:solidFill>
              </a:rPr>
              <a:t> regardless or input voltage or load current.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There are two types of regulators: </a:t>
            </a:r>
            <a:r>
              <a:rPr b="1" lang="en-US">
                <a:solidFill>
                  <a:schemeClr val="dk1"/>
                </a:solidFill>
              </a:rPr>
              <a:t>linear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switching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Linear regulators are used for low-power applications where the input voltage must be </a:t>
            </a:r>
            <a:r>
              <a:rPr b="1" lang="en-US">
                <a:solidFill>
                  <a:schemeClr val="dk1"/>
                </a:solidFill>
              </a:rPr>
              <a:t>higher</a:t>
            </a:r>
            <a:r>
              <a:rPr lang="en-US">
                <a:solidFill>
                  <a:schemeClr val="dk1"/>
                </a:solidFill>
              </a:rPr>
              <a:t> than output.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Switching regulators have </a:t>
            </a:r>
            <a:r>
              <a:rPr b="1" lang="en-US">
                <a:solidFill>
                  <a:schemeClr val="dk1"/>
                </a:solidFill>
              </a:rPr>
              <a:t>higher efficiency</a:t>
            </a:r>
            <a:r>
              <a:rPr lang="en-US">
                <a:solidFill>
                  <a:schemeClr val="dk1"/>
                </a:solidFill>
              </a:rPr>
              <a:t> and can </a:t>
            </a:r>
            <a:r>
              <a:rPr b="1" lang="en-US">
                <a:solidFill>
                  <a:schemeClr val="dk1"/>
                </a:solidFill>
              </a:rPr>
              <a:t>step-up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b="1" lang="en-US">
                <a:solidFill>
                  <a:schemeClr val="dk1"/>
                </a:solidFill>
              </a:rPr>
              <a:t>step-down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b="1" lang="en-US">
                <a:solidFill>
                  <a:schemeClr val="dk1"/>
                </a:solidFill>
              </a:rPr>
              <a:t>invert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voltage</a:t>
            </a:r>
            <a:r>
              <a:rPr lang="en-US">
                <a:solidFill>
                  <a:schemeClr val="dk1"/>
                </a:solidFill>
              </a:rPr>
              <a:t> at the cost of more </a:t>
            </a:r>
            <a:r>
              <a:rPr lang="en-US">
                <a:solidFill>
                  <a:srgbClr val="FF0000"/>
                </a:solidFill>
              </a:rPr>
              <a:t>design complexity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lang="en-US">
                <a:solidFill>
                  <a:srgbClr val="FF0000"/>
                </a:solidFill>
              </a:rPr>
              <a:t>noise</a:t>
            </a:r>
            <a:r>
              <a:rPr lang="en-US">
                <a:solidFill>
                  <a:schemeClr val="dk1"/>
                </a:solidFill>
              </a:rPr>
              <a:t>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Our dev board uses low-dropout (LDO) linear regulators for the board components.</a:t>
            </a:r>
            <a:endParaRPr/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8143" y="630536"/>
            <a:ext cx="1800979" cy="25733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inear Voltage Regulator vs. Switching Regulator - Integrated Circuits  (ICs) - Electronic Component and Engineering Solution Forum - TechForum │  DigiKey" id="69" name="Google Shape;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2247" y="3302877"/>
            <a:ext cx="3229175" cy="10056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type="title"/>
          </p:nvPr>
        </p:nvSpPr>
        <p:spPr>
          <a:xfrm>
            <a:off x="444875" y="471650"/>
            <a:ext cx="4836904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Decoupling and Bulk Capacitors</a:t>
            </a:r>
            <a:endParaRPr/>
          </a:p>
        </p:txBody>
      </p:sp>
      <p:sp>
        <p:nvSpPr>
          <p:cNvPr id="75" name="Google Shape;75;p6"/>
          <p:cNvSpPr txBox="1"/>
          <p:nvPr>
            <p:ph idx="1" type="body"/>
          </p:nvPr>
        </p:nvSpPr>
        <p:spPr>
          <a:xfrm>
            <a:off x="352875" y="1356075"/>
            <a:ext cx="461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/>
              <a:t>Capacitors</a:t>
            </a:r>
            <a:r>
              <a:rPr lang="en-US"/>
              <a:t> store electric charge or energy in an electric field between its two plates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They supply current to resist sudden changes in voltage across the plates.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Important for </a:t>
            </a:r>
            <a:r>
              <a:rPr b="1" lang="en-US">
                <a:solidFill>
                  <a:schemeClr val="dk1"/>
                </a:solidFill>
              </a:rPr>
              <a:t>filtering</a:t>
            </a:r>
            <a:r>
              <a:rPr lang="en-US">
                <a:solidFill>
                  <a:schemeClr val="dk1"/>
                </a:solidFill>
              </a:rPr>
              <a:t> noise in voltage supplies or supplying current during sudden </a:t>
            </a:r>
            <a:r>
              <a:rPr b="1" lang="en-US">
                <a:solidFill>
                  <a:schemeClr val="dk1"/>
                </a:solidFill>
              </a:rPr>
              <a:t>voltage changes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Electrical noise is caused by impedance from wires and current spikes from loads.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Electrolytic Capacitor Pinout, Description &amp; Datasheet" id="76" name="Google Shape;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4120" y="1656625"/>
            <a:ext cx="1450579" cy="1431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acitor Basics: How do Capacitors Work?" id="77" name="Google Shape;77;p6"/>
          <p:cNvPicPr preferRelativeResize="0"/>
          <p:nvPr/>
        </p:nvPicPr>
        <p:blipFill rotWithShape="1">
          <a:blip r:embed="rId4">
            <a:alphaModFix/>
          </a:blip>
          <a:srcRect b="14819" l="19152" r="20565" t="14334"/>
          <a:stretch/>
        </p:blipFill>
        <p:spPr>
          <a:xfrm>
            <a:off x="5601573" y="3344646"/>
            <a:ext cx="2455452" cy="1515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stering Surface Mount Capacitors: A Comprehensive Guide to SMD/SMT  Technology" id="78" name="Google Shape;78;p6"/>
          <p:cNvPicPr preferRelativeResize="0"/>
          <p:nvPr/>
        </p:nvPicPr>
        <p:blipFill rotWithShape="1">
          <a:blip r:embed="rId5">
            <a:alphaModFix/>
          </a:blip>
          <a:srcRect b="28047" l="11530" r="11990" t="19472"/>
          <a:stretch/>
        </p:blipFill>
        <p:spPr>
          <a:xfrm>
            <a:off x="6986223" y="2243633"/>
            <a:ext cx="1682678" cy="101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7747" y="449575"/>
            <a:ext cx="1397175" cy="1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type="title"/>
          </p:nvPr>
        </p:nvSpPr>
        <p:spPr>
          <a:xfrm>
            <a:off x="444875" y="471650"/>
            <a:ext cx="5821642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Decoupling and Bulk Capacitors (cntd.)</a:t>
            </a:r>
            <a:endParaRPr/>
          </a:p>
        </p:txBody>
      </p:sp>
      <p:sp>
        <p:nvSpPr>
          <p:cNvPr id="85" name="Google Shape;85;p7"/>
          <p:cNvSpPr txBox="1"/>
          <p:nvPr>
            <p:ph idx="1" type="body"/>
          </p:nvPr>
        </p:nvSpPr>
        <p:spPr>
          <a:xfrm>
            <a:off x="352872" y="1356075"/>
            <a:ext cx="4615581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/>
              <a:t>Decoupling Capacitors </a:t>
            </a:r>
            <a:r>
              <a:rPr lang="en-US"/>
              <a:t>are placed closely to the power pins of an IC to filter out high frequency noise.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/>
              <a:t>Typical values are smaller (0.1µF to 10µF)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/>
              <a:t>Bulk Capacitors </a:t>
            </a:r>
            <a:r>
              <a:rPr lang="en-US"/>
              <a:t>are used to store energy for stable power supply and smooth voltage fluctuations during sudden current demands.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/>
              <a:t>Typical values are larger (10µF or 100µF)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/>
              <a:t>Good bypassing formula is X</a:t>
            </a:r>
            <a:r>
              <a:rPr baseline="-25000" lang="en-US"/>
              <a:t>C</a:t>
            </a:r>
            <a:r>
              <a:rPr lang="en-US"/>
              <a:t> &lt; 0.1R</a:t>
            </a:r>
            <a:endParaRPr/>
          </a:p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3">
            <a:alphaModFix/>
          </a:blip>
          <a:srcRect b="4704" l="4572" r="57384" t="5512"/>
          <a:stretch/>
        </p:blipFill>
        <p:spPr>
          <a:xfrm>
            <a:off x="6944150" y="635388"/>
            <a:ext cx="1957509" cy="38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3475" y="3270900"/>
            <a:ext cx="2430676" cy="9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Clock Signals</a:t>
            </a:r>
            <a:endParaRPr/>
          </a:p>
        </p:txBody>
      </p:sp>
      <p:sp>
        <p:nvSpPr>
          <p:cNvPr id="93" name="Google Shape;93;p8"/>
          <p:cNvSpPr txBox="1"/>
          <p:nvPr>
            <p:ph idx="1" type="body"/>
          </p:nvPr>
        </p:nvSpPr>
        <p:spPr>
          <a:xfrm>
            <a:off x="330000" y="1146950"/>
            <a:ext cx="53181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/>
              <a:t>Clock Signals</a:t>
            </a:r>
            <a:r>
              <a:rPr lang="en-US"/>
              <a:t> </a:t>
            </a:r>
            <a:r>
              <a:rPr lang="en-US"/>
              <a:t>use rising or falling edges to synchronize bits that are transmitted or received by a microcontroller.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/>
              <a:t>Used by core system clock, peripherals, real-time clock (RTC), sampling, etc.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>
                <a:solidFill>
                  <a:schemeClr val="dk1"/>
                </a:solidFill>
              </a:rPr>
              <a:t>RC oscillators </a:t>
            </a:r>
            <a:r>
              <a:rPr lang="en-US">
                <a:solidFill>
                  <a:schemeClr val="dk1"/>
                </a:solidFill>
              </a:rPr>
              <a:t>and </a:t>
            </a:r>
            <a:r>
              <a:rPr b="1" lang="en-US">
                <a:solidFill>
                  <a:schemeClr val="dk1"/>
                </a:solidFill>
              </a:rPr>
              <a:t>crystal oscillators</a:t>
            </a:r>
            <a:r>
              <a:rPr lang="en-US">
                <a:solidFill>
                  <a:schemeClr val="dk1"/>
                </a:solidFill>
              </a:rPr>
              <a:t> create clock signals.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STM32 series have internal RC oscillators for high-speed (</a:t>
            </a:r>
            <a:r>
              <a:rPr b="1" lang="en-US">
                <a:solidFill>
                  <a:schemeClr val="dk1"/>
                </a:solidFill>
              </a:rPr>
              <a:t>HSI</a:t>
            </a:r>
            <a:r>
              <a:rPr lang="en-US">
                <a:solidFill>
                  <a:schemeClr val="dk1"/>
                </a:solidFill>
              </a:rPr>
              <a:t>) and low-speed (</a:t>
            </a:r>
            <a:r>
              <a:rPr b="1" lang="en-US">
                <a:solidFill>
                  <a:schemeClr val="dk1"/>
                </a:solidFill>
              </a:rPr>
              <a:t>LSI</a:t>
            </a:r>
            <a:r>
              <a:rPr lang="en-US">
                <a:solidFill>
                  <a:schemeClr val="dk1"/>
                </a:solidFill>
              </a:rPr>
              <a:t>) applications.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External crystal oscillators (</a:t>
            </a:r>
            <a:r>
              <a:rPr b="1" lang="en-US">
                <a:solidFill>
                  <a:schemeClr val="dk1"/>
                </a:solidFill>
              </a:rPr>
              <a:t>HSE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LSE</a:t>
            </a:r>
            <a:r>
              <a:rPr lang="en-US">
                <a:solidFill>
                  <a:schemeClr val="dk1"/>
                </a:solidFill>
              </a:rPr>
              <a:t>) can be connected for less noise and more sensitive applications.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Clock speeds can be adjusted in the microcontroller using PLL, dividers, and MUXes.</a:t>
            </a:r>
            <a:endParaRPr/>
          </a:p>
        </p:txBody>
      </p:sp>
      <p:pic>
        <p:nvPicPr>
          <p:cNvPr descr="What Are Clock Signals in Digital Circuits, and How Are They Produced? |  Symmetry Electronics"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99" y="809299"/>
            <a:ext cx="3078783" cy="9716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154208" y="2915922"/>
            <a:ext cx="1684373" cy="199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2339" y="1861483"/>
            <a:ext cx="3429081" cy="1128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EE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